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619810E-D283-4E57-ACA7-89E7ABE6B4A4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DDB84CB-2672-4BC4-A3F3-EC20D73BBF3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139CDC6-D7F2-41FE-AA4A-B29432540169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95A54B8-DAA5-4428-9F73-794E7206564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642766C-0B55-454B-A46B-A2708ED24DD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63FA804-04B0-4037-A1A0-595035076FD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6901EAE-1A23-4B67-BCC3-E7222E666C7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494D450-138C-415F-8A87-F92F20ABAAE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15FC4A2-4DD7-4F8C-9291-B2D3A9160AD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40C94BB-CA64-4E1A-B888-601F99B6844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6788DDF-CC80-42F3-B9B6-B060108454C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20FE774-DE11-40A5-B253-0379D718A95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C7201EA-347B-4F21-8C1D-729EC17E3A6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A10339C-7330-4690-867E-F02E1625043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563DD00-A5C5-46C6-8C9B-F488043551C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" descr=""/>
          <p:cNvPicPr/>
          <p:nvPr/>
        </p:nvPicPr>
        <p:blipFill>
          <a:blip r:embed="rId1"/>
          <a:stretch/>
        </p:blipFill>
        <p:spPr>
          <a:xfrm>
            <a:off x="2160720" y="958320"/>
            <a:ext cx="790920" cy="790920"/>
          </a:xfrm>
          <a:prstGeom prst="rect">
            <a:avLst/>
          </a:prstGeom>
          <a:ln>
            <a:noFill/>
          </a:ln>
        </p:spPr>
      </p:pic>
      <p:pic>
        <p:nvPicPr>
          <p:cNvPr id="45" name="Picture 2" descr=""/>
          <p:cNvPicPr/>
          <p:nvPr/>
        </p:nvPicPr>
        <p:blipFill>
          <a:blip r:embed="rId2"/>
          <a:stretch/>
        </p:blipFill>
        <p:spPr>
          <a:xfrm>
            <a:off x="3703320" y="-289080"/>
            <a:ext cx="8567280" cy="714492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288000" y="2088000"/>
            <a:ext cx="55429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Impact"/>
                <a:ea typeface="Impact"/>
              </a:rPr>
              <a:t>Proof of Concept Level: The Barn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232000" y="360000"/>
            <a:ext cx="1942560" cy="41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7: Art Station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Stool in front of a small table, on which an easel stands, with a drawing of a fish.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Pictures tacked to boards against the wall.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Small table with piles of books.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8: Shelves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This area is difficult to see as Area 7 and the pillar are always in the way in shots.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There is a clothes horse with garments drying on it, a ceiling fan, and some shelves featuring storage jars and boxes.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9: Kitchen Area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This is one of the best referenced and most complex areas.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Features a food prep bench, which has a rack with jars under the top.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Shelves of rotting ingredients line the back wall. Also a cupboard and a pile of pots and utensils.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Refrigerator and wash basin, and steamer pit next to bench.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Dining table in front. 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776000" y="756000"/>
            <a:ext cx="331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Plan View: Hay Loft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7056000" y="6356160"/>
            <a:ext cx="496656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NB: This is my rough estimate from watching the film, so nothing’s to scale.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608360" y="2124000"/>
            <a:ext cx="2667960" cy="3238920"/>
          </a:xfrm>
          <a:prstGeom prst="rect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4"/>
          <p:cNvSpPr/>
          <p:nvPr/>
        </p:nvSpPr>
        <p:spPr>
          <a:xfrm>
            <a:off x="5760360" y="532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5"/>
          <p:cNvSpPr/>
          <p:nvPr/>
        </p:nvSpPr>
        <p:spPr>
          <a:xfrm>
            <a:off x="7236360" y="3096000"/>
            <a:ext cx="75960" cy="143928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7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0"/>
          <p:cNvSpPr/>
          <p:nvPr/>
        </p:nvSpPr>
        <p:spPr>
          <a:xfrm>
            <a:off x="6876720" y="215964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1"/>
          <p:cNvSpPr/>
          <p:nvPr/>
        </p:nvSpPr>
        <p:spPr>
          <a:xfrm>
            <a:off x="6516720" y="216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2"/>
          <p:cNvSpPr/>
          <p:nvPr/>
        </p:nvSpPr>
        <p:spPr>
          <a:xfrm>
            <a:off x="5544360" y="1692360"/>
            <a:ext cx="86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Straw Bales covered with blankets and sheets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67" name="CustomShape 13"/>
          <p:cNvSpPr/>
          <p:nvPr/>
        </p:nvSpPr>
        <p:spPr>
          <a:xfrm>
            <a:off x="5724360" y="208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4"/>
          <p:cNvSpPr/>
          <p:nvPr/>
        </p:nvSpPr>
        <p:spPr>
          <a:xfrm>
            <a:off x="5400360" y="2880360"/>
            <a:ext cx="718920" cy="574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1800" rIns="918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Dining Table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69" name="CustomShape 15"/>
          <p:cNvSpPr/>
          <p:nvPr/>
        </p:nvSpPr>
        <p:spPr>
          <a:xfrm>
            <a:off x="6157080" y="2161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6"/>
          <p:cNvSpPr/>
          <p:nvPr/>
        </p:nvSpPr>
        <p:spPr>
          <a:xfrm>
            <a:off x="5797080" y="2161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7"/>
          <p:cNvSpPr/>
          <p:nvPr/>
        </p:nvSpPr>
        <p:spPr>
          <a:xfrm>
            <a:off x="5472360" y="2161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8"/>
          <p:cNvSpPr/>
          <p:nvPr/>
        </p:nvSpPr>
        <p:spPr>
          <a:xfrm>
            <a:off x="5112360" y="2161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9"/>
          <p:cNvSpPr/>
          <p:nvPr/>
        </p:nvSpPr>
        <p:spPr>
          <a:xfrm>
            <a:off x="4752360" y="2161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0"/>
          <p:cNvSpPr/>
          <p:nvPr/>
        </p:nvSpPr>
        <p:spPr>
          <a:xfrm>
            <a:off x="4644720" y="252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21"/>
          <p:cNvSpPr/>
          <p:nvPr/>
        </p:nvSpPr>
        <p:spPr>
          <a:xfrm flipH="1">
            <a:off x="5976360" y="1872000"/>
            <a:ext cx="72000" cy="43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6" name="Group 22"/>
          <p:cNvGrpSpPr/>
          <p:nvPr/>
        </p:nvGrpSpPr>
        <p:grpSpPr>
          <a:xfrm>
            <a:off x="6984360" y="2610360"/>
            <a:ext cx="221400" cy="268920"/>
            <a:chOff x="6984360" y="2610360"/>
            <a:chExt cx="221400" cy="268920"/>
          </a:xfrm>
        </p:grpSpPr>
        <p:sp>
          <p:nvSpPr>
            <p:cNvPr id="177" name="CustomShape 23"/>
            <p:cNvSpPr/>
            <p:nvPr/>
          </p:nvSpPr>
          <p:spPr>
            <a:xfrm>
              <a:off x="6984360" y="2610360"/>
              <a:ext cx="221400" cy="268920"/>
            </a:xfrm>
            <a:prstGeom prst="rect">
              <a:avLst/>
            </a:prstGeom>
            <a:solidFill>
              <a:srgbClr val="000000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CustomShape 24"/>
            <p:cNvSpPr/>
            <p:nvPr/>
          </p:nvSpPr>
          <p:spPr>
            <a:xfrm>
              <a:off x="6984360" y="2610360"/>
              <a:ext cx="50040" cy="268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25"/>
            <p:cNvSpPr/>
            <p:nvPr/>
          </p:nvSpPr>
          <p:spPr>
            <a:xfrm>
              <a:off x="7035120" y="2641320"/>
              <a:ext cx="50040" cy="214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26"/>
            <p:cNvSpPr/>
            <p:nvPr/>
          </p:nvSpPr>
          <p:spPr>
            <a:xfrm>
              <a:off x="7085880" y="2671920"/>
              <a:ext cx="50040" cy="15336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27"/>
            <p:cNvSpPr/>
            <p:nvPr/>
          </p:nvSpPr>
          <p:spPr>
            <a:xfrm>
              <a:off x="7136640" y="2702880"/>
              <a:ext cx="50040" cy="9144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2" name="CustomShape 28"/>
          <p:cNvSpPr/>
          <p:nvPr/>
        </p:nvSpPr>
        <p:spPr>
          <a:xfrm>
            <a:off x="4644720" y="288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9"/>
          <p:cNvSpPr/>
          <p:nvPr/>
        </p:nvSpPr>
        <p:spPr>
          <a:xfrm>
            <a:off x="4644720" y="324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0"/>
          <p:cNvSpPr/>
          <p:nvPr/>
        </p:nvSpPr>
        <p:spPr>
          <a:xfrm>
            <a:off x="4644720" y="360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1"/>
          <p:cNvSpPr/>
          <p:nvPr/>
        </p:nvSpPr>
        <p:spPr>
          <a:xfrm>
            <a:off x="4644720" y="396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32"/>
          <p:cNvSpPr/>
          <p:nvPr/>
        </p:nvSpPr>
        <p:spPr>
          <a:xfrm>
            <a:off x="4644720" y="432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3"/>
          <p:cNvSpPr/>
          <p:nvPr/>
        </p:nvSpPr>
        <p:spPr>
          <a:xfrm>
            <a:off x="4644720" y="4680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4"/>
          <p:cNvSpPr/>
          <p:nvPr/>
        </p:nvSpPr>
        <p:spPr>
          <a:xfrm>
            <a:off x="6876360" y="496764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5"/>
          <p:cNvSpPr/>
          <p:nvPr/>
        </p:nvSpPr>
        <p:spPr>
          <a:xfrm>
            <a:off x="6516360" y="496836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6"/>
          <p:cNvSpPr/>
          <p:nvPr/>
        </p:nvSpPr>
        <p:spPr>
          <a:xfrm>
            <a:off x="6156720" y="4969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7"/>
          <p:cNvSpPr/>
          <p:nvPr/>
        </p:nvSpPr>
        <p:spPr>
          <a:xfrm>
            <a:off x="5796720" y="4969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8"/>
          <p:cNvSpPr/>
          <p:nvPr/>
        </p:nvSpPr>
        <p:spPr>
          <a:xfrm>
            <a:off x="5472000" y="4969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39"/>
          <p:cNvSpPr/>
          <p:nvPr/>
        </p:nvSpPr>
        <p:spPr>
          <a:xfrm>
            <a:off x="5112000" y="4969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0"/>
          <p:cNvSpPr/>
          <p:nvPr/>
        </p:nvSpPr>
        <p:spPr>
          <a:xfrm>
            <a:off x="4752000" y="496908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41"/>
          <p:cNvSpPr/>
          <p:nvPr/>
        </p:nvSpPr>
        <p:spPr>
          <a:xfrm rot="5400000">
            <a:off x="7093080" y="3636360"/>
            <a:ext cx="86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Guard Rail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Hay Loft: Home School Area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Ref material on this area is somewhat lacking.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Upper balcony reached by a ladder in the stall (best guess).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Overlooks ground floor kitchen area.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Hay bales line the walls.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Features a whiteboard propped on bales, and a low table strewn with books and folders.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9552600" y="756000"/>
            <a:ext cx="15339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Asset List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620000" y="2088000"/>
            <a:ext cx="33829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Main Interior Lower Level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Wooden Floor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Wooden Walls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Wooden Roof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Wooden Beams and Props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Windows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Fairy Lights (strung through centre of building and out doors at either end)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Rugs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1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Entrance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Drapes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Barn Doors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Junction Box on wall next to doors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2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Assorted Clutter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Chest of Drawers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Cabinet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Jacket hung up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Basket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Wooden Stall with Cloth Drapes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Hay Loft Ladder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5292000" y="2088000"/>
            <a:ext cx="3382920" cy="7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3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Wicker Basket hung on Prop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Straw Bales with Throws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4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Stairs Down to Safe Room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Mattress over the Opening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5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Straw Bale Seating with Throws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Rug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Shelves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Colander hanging from wall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6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Mantelpiece under windows with Candles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Pipes leading into Trough Wash Basins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Electric Wall Light and Framed Pictures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7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Table with Books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Drawing Table with Easel and Stool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Drawings on Boards below Window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Pillows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9035640" y="2070000"/>
            <a:ext cx="2843280" cy="12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8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Clothes Horse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More Bookshelves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Ceiling Light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Shelves with Containers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Area 9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Dining Table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Chairs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Refrigerator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Bench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Cupboard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Shelves of Rotting Vegetables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Kitchen Knife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Steamer Pit (in floor next to bench)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Hay Loft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Straw Bales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Whiteboard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Books and Files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Writing Desk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Desk Lamp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Ladder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Guard Rail overlooking ground floor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9552600" y="756000"/>
            <a:ext cx="15339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Overview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Panoramic 360 camera, can navigate freely within the space.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Replicate the interior of the barn living area from the film.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Recently abandoned after a fight with the monsters, so there should be signs of struggle.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No interior lighting, gloomily lit by exterior light coming in through windows and open doors (moonlight?).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7776000" y="756000"/>
            <a:ext cx="331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Plan View: Ground Level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7056000" y="6356160"/>
            <a:ext cx="496656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Apple Braille"/>
              </a:rPr>
              <a:t>NB: This is my rough estimate from watching the film, so nothing’s to scale.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5477040" y="2314440"/>
            <a:ext cx="4529880" cy="2858040"/>
          </a:xfrm>
          <a:prstGeom prst="rect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4"/>
          <p:cNvSpPr/>
          <p:nvPr/>
        </p:nvSpPr>
        <p:spPr>
          <a:xfrm>
            <a:off x="2808000" y="2124000"/>
            <a:ext cx="2667960" cy="3238920"/>
          </a:xfrm>
          <a:prstGeom prst="rect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"/>
          <p:cNvSpPr/>
          <p:nvPr/>
        </p:nvSpPr>
        <p:spPr>
          <a:xfrm>
            <a:off x="5976000" y="514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6"/>
          <p:cNvSpPr/>
          <p:nvPr/>
        </p:nvSpPr>
        <p:spPr>
          <a:xfrm>
            <a:off x="7020000" y="514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7"/>
          <p:cNvSpPr/>
          <p:nvPr/>
        </p:nvSpPr>
        <p:spPr>
          <a:xfrm>
            <a:off x="8064000" y="514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8"/>
          <p:cNvSpPr/>
          <p:nvPr/>
        </p:nvSpPr>
        <p:spPr>
          <a:xfrm>
            <a:off x="9108000" y="514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9"/>
          <p:cNvSpPr/>
          <p:nvPr/>
        </p:nvSpPr>
        <p:spPr>
          <a:xfrm>
            <a:off x="5940000" y="227844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10"/>
          <p:cNvSpPr/>
          <p:nvPr/>
        </p:nvSpPr>
        <p:spPr>
          <a:xfrm>
            <a:off x="6984000" y="227844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11"/>
          <p:cNvSpPr/>
          <p:nvPr/>
        </p:nvSpPr>
        <p:spPr>
          <a:xfrm>
            <a:off x="8028000" y="227844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12"/>
          <p:cNvSpPr/>
          <p:nvPr/>
        </p:nvSpPr>
        <p:spPr>
          <a:xfrm>
            <a:off x="9072000" y="227844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13"/>
          <p:cNvSpPr/>
          <p:nvPr/>
        </p:nvSpPr>
        <p:spPr>
          <a:xfrm>
            <a:off x="3384000" y="532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14"/>
          <p:cNvSpPr/>
          <p:nvPr/>
        </p:nvSpPr>
        <p:spPr>
          <a:xfrm>
            <a:off x="4716000" y="532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5"/>
          <p:cNvSpPr/>
          <p:nvPr/>
        </p:nvSpPr>
        <p:spPr>
          <a:xfrm>
            <a:off x="3456000" y="208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16"/>
          <p:cNvSpPr/>
          <p:nvPr/>
        </p:nvSpPr>
        <p:spPr>
          <a:xfrm>
            <a:off x="5436000" y="2340000"/>
            <a:ext cx="75960" cy="280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17"/>
          <p:cNvSpPr/>
          <p:nvPr/>
        </p:nvSpPr>
        <p:spPr>
          <a:xfrm rot="16200000">
            <a:off x="9810000" y="3439080"/>
            <a:ext cx="394920" cy="70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18"/>
          <p:cNvSpPr/>
          <p:nvPr/>
        </p:nvSpPr>
        <p:spPr>
          <a:xfrm rot="16200000">
            <a:off x="9810000" y="3835080"/>
            <a:ext cx="394920" cy="70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9"/>
          <p:cNvSpPr/>
          <p:nvPr/>
        </p:nvSpPr>
        <p:spPr>
          <a:xfrm rot="16200000">
            <a:off x="2562120" y="4592160"/>
            <a:ext cx="394920" cy="70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20"/>
          <p:cNvSpPr/>
          <p:nvPr/>
        </p:nvSpPr>
        <p:spPr>
          <a:xfrm rot="1680000">
            <a:off x="9691200" y="4757040"/>
            <a:ext cx="214920" cy="3463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21"/>
          <p:cNvSpPr/>
          <p:nvPr/>
        </p:nvSpPr>
        <p:spPr>
          <a:xfrm>
            <a:off x="8856000" y="4932000"/>
            <a:ext cx="286920" cy="21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22"/>
          <p:cNvSpPr/>
          <p:nvPr/>
        </p:nvSpPr>
        <p:spPr>
          <a:xfrm>
            <a:off x="8280000" y="4032000"/>
            <a:ext cx="718920" cy="574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1800" rIns="918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Dining Table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73" name="CustomShape 23"/>
          <p:cNvSpPr/>
          <p:nvPr/>
        </p:nvSpPr>
        <p:spPr>
          <a:xfrm rot="5400000">
            <a:off x="8929080" y="3600000"/>
            <a:ext cx="1222920" cy="358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1800" rIns="918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Food Prep Bench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74" name="CustomShape 24"/>
          <p:cNvSpPr/>
          <p:nvPr/>
        </p:nvSpPr>
        <p:spPr>
          <a:xfrm>
            <a:off x="2808000" y="2952000"/>
            <a:ext cx="70920" cy="21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25"/>
          <p:cNvSpPr/>
          <p:nvPr/>
        </p:nvSpPr>
        <p:spPr>
          <a:xfrm>
            <a:off x="8424000" y="4932000"/>
            <a:ext cx="286920" cy="21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26"/>
          <p:cNvSpPr/>
          <p:nvPr/>
        </p:nvSpPr>
        <p:spPr>
          <a:xfrm>
            <a:off x="8136000" y="4932000"/>
            <a:ext cx="286920" cy="21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7"/>
          <p:cNvSpPr/>
          <p:nvPr/>
        </p:nvSpPr>
        <p:spPr>
          <a:xfrm>
            <a:off x="7848000" y="4932000"/>
            <a:ext cx="286920" cy="21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28"/>
          <p:cNvSpPr/>
          <p:nvPr/>
        </p:nvSpPr>
        <p:spPr>
          <a:xfrm>
            <a:off x="7560000" y="4932000"/>
            <a:ext cx="286920" cy="21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9"/>
          <p:cNvSpPr/>
          <p:nvPr/>
        </p:nvSpPr>
        <p:spPr>
          <a:xfrm>
            <a:off x="6948000" y="1944000"/>
            <a:ext cx="158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Windows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80" name="Line 3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Line 3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Line 3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Line 3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4"/>
          <p:cNvSpPr/>
          <p:nvPr/>
        </p:nvSpPr>
        <p:spPr>
          <a:xfrm>
            <a:off x="6912000" y="5400000"/>
            <a:ext cx="158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Trough converted to washbasins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85" name="Line 35"/>
          <p:cNvSpPr/>
          <p:nvPr/>
        </p:nvSpPr>
        <p:spPr>
          <a:xfrm flipV="1">
            <a:off x="7776000" y="4968000"/>
            <a:ext cx="216000" cy="43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6"/>
          <p:cNvSpPr/>
          <p:nvPr/>
        </p:nvSpPr>
        <p:spPr>
          <a:xfrm>
            <a:off x="8821080" y="5400000"/>
            <a:ext cx="158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Refrigerator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87" name="Line 37"/>
          <p:cNvSpPr/>
          <p:nvPr/>
        </p:nvSpPr>
        <p:spPr>
          <a:xfrm flipH="1" flipV="1">
            <a:off x="9000000" y="5040000"/>
            <a:ext cx="216000" cy="36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8"/>
          <p:cNvSpPr/>
          <p:nvPr/>
        </p:nvSpPr>
        <p:spPr>
          <a:xfrm>
            <a:off x="9334800" y="4536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89" name="Group 39"/>
          <p:cNvGrpSpPr/>
          <p:nvPr/>
        </p:nvGrpSpPr>
        <p:grpSpPr>
          <a:xfrm>
            <a:off x="6444000" y="3456000"/>
            <a:ext cx="628920" cy="628920"/>
            <a:chOff x="6444000" y="3456000"/>
            <a:chExt cx="628920" cy="628920"/>
          </a:xfrm>
        </p:grpSpPr>
        <p:sp>
          <p:nvSpPr>
            <p:cNvPr id="90" name="CustomShape 40"/>
            <p:cNvSpPr/>
            <p:nvPr/>
          </p:nvSpPr>
          <p:spPr>
            <a:xfrm>
              <a:off x="6444000" y="3456000"/>
              <a:ext cx="628920" cy="628920"/>
            </a:xfrm>
            <a:prstGeom prst="rect">
              <a:avLst/>
            </a:prstGeom>
            <a:solidFill>
              <a:srgbClr val="000000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41"/>
            <p:cNvSpPr/>
            <p:nvPr/>
          </p:nvSpPr>
          <p:spPr>
            <a:xfrm>
              <a:off x="6444000" y="3456000"/>
              <a:ext cx="142920" cy="628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42"/>
            <p:cNvSpPr/>
            <p:nvPr/>
          </p:nvSpPr>
          <p:spPr>
            <a:xfrm>
              <a:off x="6588000" y="3528000"/>
              <a:ext cx="142920" cy="502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43"/>
            <p:cNvSpPr/>
            <p:nvPr/>
          </p:nvSpPr>
          <p:spPr>
            <a:xfrm>
              <a:off x="6732000" y="3600000"/>
              <a:ext cx="142920" cy="358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44"/>
            <p:cNvSpPr/>
            <p:nvPr/>
          </p:nvSpPr>
          <p:spPr>
            <a:xfrm>
              <a:off x="6876000" y="3672000"/>
              <a:ext cx="142920" cy="214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45"/>
          <p:cNvSpPr/>
          <p:nvPr/>
        </p:nvSpPr>
        <p:spPr>
          <a:xfrm>
            <a:off x="5832000" y="4176000"/>
            <a:ext cx="158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Stairs to flooded safe room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96" name="CustomShape 46"/>
          <p:cNvSpPr/>
          <p:nvPr/>
        </p:nvSpPr>
        <p:spPr>
          <a:xfrm rot="2700000">
            <a:off x="6849720" y="3193200"/>
            <a:ext cx="718920" cy="574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bevel/>
          </a:ln>
        </p:spPr>
        <p:style>
          <a:lnRef idx="0"/>
          <a:fillRef idx="0"/>
          <a:effectRef idx="0"/>
          <a:fontRef idx="minor"/>
        </p:style>
        <p:txBody>
          <a:bodyPr lIns="91800" rIns="918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Mattress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97" name="CustomShape 47"/>
          <p:cNvSpPr/>
          <p:nvPr/>
        </p:nvSpPr>
        <p:spPr>
          <a:xfrm>
            <a:off x="6624000" y="4680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8" name="CustomShape 48"/>
          <p:cNvSpPr/>
          <p:nvPr/>
        </p:nvSpPr>
        <p:spPr>
          <a:xfrm>
            <a:off x="7560000" y="2592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9" name="CustomShape 49"/>
          <p:cNvSpPr/>
          <p:nvPr/>
        </p:nvSpPr>
        <p:spPr>
          <a:xfrm>
            <a:off x="10080000" y="4968000"/>
            <a:ext cx="86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Cupboard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00" name="Line 50"/>
          <p:cNvSpPr/>
          <p:nvPr/>
        </p:nvSpPr>
        <p:spPr>
          <a:xfrm flipH="1" flipV="1">
            <a:off x="9792000" y="4896000"/>
            <a:ext cx="432000" cy="14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51"/>
          <p:cNvSpPr/>
          <p:nvPr/>
        </p:nvSpPr>
        <p:spPr>
          <a:xfrm>
            <a:off x="10188000" y="3816000"/>
            <a:ext cx="86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Doors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02" name="Line 52"/>
          <p:cNvSpPr/>
          <p:nvPr/>
        </p:nvSpPr>
        <p:spPr>
          <a:xfrm flipH="1" flipV="1">
            <a:off x="10008000" y="3744000"/>
            <a:ext cx="360000" cy="14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53"/>
          <p:cNvSpPr/>
          <p:nvPr/>
        </p:nvSpPr>
        <p:spPr>
          <a:xfrm>
            <a:off x="5976000" y="2592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4" name="CustomShape 54"/>
          <p:cNvSpPr/>
          <p:nvPr/>
        </p:nvSpPr>
        <p:spPr>
          <a:xfrm>
            <a:off x="5477040" y="478800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5"/>
          <p:cNvSpPr/>
          <p:nvPr/>
        </p:nvSpPr>
        <p:spPr>
          <a:xfrm>
            <a:off x="5112000" y="496800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56"/>
          <p:cNvSpPr/>
          <p:nvPr/>
        </p:nvSpPr>
        <p:spPr>
          <a:xfrm>
            <a:off x="4752000" y="4968000"/>
            <a:ext cx="358920" cy="358920"/>
          </a:xfrm>
          <a:prstGeom prst="rect">
            <a:avLst/>
          </a:prstGeom>
          <a:solidFill>
            <a:srgbClr val="ffffa6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57"/>
          <p:cNvSpPr/>
          <p:nvPr/>
        </p:nvSpPr>
        <p:spPr>
          <a:xfrm>
            <a:off x="5040000" y="5688000"/>
            <a:ext cx="86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Straw Bales covered with blankets and duvets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08" name="Line 58"/>
          <p:cNvSpPr/>
          <p:nvPr/>
        </p:nvSpPr>
        <p:spPr>
          <a:xfrm flipH="1" flipV="1">
            <a:off x="5328000" y="5256000"/>
            <a:ext cx="72000" cy="288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59"/>
          <p:cNvSpPr/>
          <p:nvPr/>
        </p:nvSpPr>
        <p:spPr>
          <a:xfrm>
            <a:off x="6048000" y="3960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10" name="CustomShape 60"/>
          <p:cNvSpPr/>
          <p:nvPr/>
        </p:nvSpPr>
        <p:spPr>
          <a:xfrm>
            <a:off x="3312000" y="2304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11" name="CustomShape 61"/>
          <p:cNvSpPr/>
          <p:nvPr/>
        </p:nvSpPr>
        <p:spPr>
          <a:xfrm>
            <a:off x="4032000" y="4608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12" name="CustomShape 62"/>
          <p:cNvSpPr/>
          <p:nvPr/>
        </p:nvSpPr>
        <p:spPr>
          <a:xfrm>
            <a:off x="2808000" y="3708000"/>
            <a:ext cx="75960" cy="718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63"/>
          <p:cNvSpPr/>
          <p:nvPr/>
        </p:nvSpPr>
        <p:spPr>
          <a:xfrm rot="16200000">
            <a:off x="2574000" y="3475080"/>
            <a:ext cx="394920" cy="70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64"/>
          <p:cNvSpPr/>
          <p:nvPr/>
        </p:nvSpPr>
        <p:spPr>
          <a:xfrm>
            <a:off x="2268000" y="3960000"/>
            <a:ext cx="1006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Drapes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15" name="CustomShape 65"/>
          <p:cNvSpPr/>
          <p:nvPr/>
        </p:nvSpPr>
        <p:spPr>
          <a:xfrm>
            <a:off x="2880000" y="2988000"/>
            <a:ext cx="718920" cy="322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Junction Box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16" name="CustomShape 66"/>
          <p:cNvSpPr/>
          <p:nvPr/>
        </p:nvSpPr>
        <p:spPr>
          <a:xfrm>
            <a:off x="3276000" y="3708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17" name="CustomShape 67"/>
          <p:cNvSpPr/>
          <p:nvPr/>
        </p:nvSpPr>
        <p:spPr>
          <a:xfrm>
            <a:off x="4104000" y="2124000"/>
            <a:ext cx="1366920" cy="1114920"/>
          </a:xfrm>
          <a:prstGeom prst="rect">
            <a:avLst/>
          </a:prstGeom>
          <a:solidFill>
            <a:srgbClr val="784b04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1800" rIns="918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Stall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18" name="CustomShape 68"/>
          <p:cNvSpPr/>
          <p:nvPr/>
        </p:nvSpPr>
        <p:spPr>
          <a:xfrm>
            <a:off x="4680000" y="2088000"/>
            <a:ext cx="430920" cy="70920"/>
          </a:xfrm>
          <a:prstGeom prst="rect">
            <a:avLst/>
          </a:prstGeom>
          <a:solidFill>
            <a:srgbClr val="ffffff"/>
          </a:solidFill>
          <a:ln w="3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69"/>
          <p:cNvSpPr/>
          <p:nvPr/>
        </p:nvSpPr>
        <p:spPr>
          <a:xfrm>
            <a:off x="9216000" y="2520000"/>
            <a:ext cx="286920" cy="286920"/>
          </a:xfrm>
          <a:prstGeom prst="ellipse">
            <a:avLst/>
          </a:prstGeom>
          <a:solidFill>
            <a:srgbClr val="ffffff"/>
          </a:solidFill>
          <a:ln w="7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8600" bIns="486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120" name="Group 70"/>
          <p:cNvGrpSpPr/>
          <p:nvPr/>
        </p:nvGrpSpPr>
        <p:grpSpPr>
          <a:xfrm>
            <a:off x="5177880" y="2394360"/>
            <a:ext cx="221400" cy="268920"/>
            <a:chOff x="5177880" y="2394360"/>
            <a:chExt cx="221400" cy="268920"/>
          </a:xfrm>
        </p:grpSpPr>
        <p:sp>
          <p:nvSpPr>
            <p:cNvPr id="121" name="CustomShape 71"/>
            <p:cNvSpPr/>
            <p:nvPr/>
          </p:nvSpPr>
          <p:spPr>
            <a:xfrm>
              <a:off x="5177880" y="2394360"/>
              <a:ext cx="221400" cy="268920"/>
            </a:xfrm>
            <a:prstGeom prst="rect">
              <a:avLst/>
            </a:prstGeom>
            <a:solidFill>
              <a:srgbClr val="000000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CustomShape 72"/>
            <p:cNvSpPr/>
            <p:nvPr/>
          </p:nvSpPr>
          <p:spPr>
            <a:xfrm>
              <a:off x="5177880" y="2394360"/>
              <a:ext cx="50040" cy="268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73"/>
            <p:cNvSpPr/>
            <p:nvPr/>
          </p:nvSpPr>
          <p:spPr>
            <a:xfrm>
              <a:off x="5228640" y="2425320"/>
              <a:ext cx="50040" cy="21492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CustomShape 74"/>
            <p:cNvSpPr/>
            <p:nvPr/>
          </p:nvSpPr>
          <p:spPr>
            <a:xfrm>
              <a:off x="5279400" y="2455920"/>
              <a:ext cx="50040" cy="15336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CustomShape 75"/>
            <p:cNvSpPr/>
            <p:nvPr/>
          </p:nvSpPr>
          <p:spPr>
            <a:xfrm>
              <a:off x="5330160" y="2486880"/>
              <a:ext cx="50040" cy="91440"/>
            </a:xfrm>
            <a:prstGeom prst="rect">
              <a:avLst/>
            </a:prstGeom>
            <a:solidFill>
              <a:srgbClr val="ffffff"/>
            </a:solidFill>
            <a:ln w="3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6" name="CustomShape 76"/>
          <p:cNvSpPr/>
          <p:nvPr/>
        </p:nvSpPr>
        <p:spPr>
          <a:xfrm>
            <a:off x="5112000" y="1728360"/>
            <a:ext cx="1582920" cy="21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Ladder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27" name="Line 77"/>
          <p:cNvSpPr/>
          <p:nvPr/>
        </p:nvSpPr>
        <p:spPr>
          <a:xfrm flipH="1">
            <a:off x="5400000" y="1944000"/>
            <a:ext cx="360000" cy="450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560000" y="756000"/>
            <a:ext cx="3526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1: Entrance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Additional visual ref for all these areas is available in “The Barn” folder.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Sliding barn doors open on the exterior.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Drapes hang over the opening.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Salt trail leads up to the entrance.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Fairy Lights come in under the lintel.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560000" y="756000"/>
            <a:ext cx="3526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2: Storage and Stall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Camera doesn’t really go into this area in the film so some assumptions have been made.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Chest of drawers with drawers missing, basket, other clutter.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Jacket hung on back wall.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Stall with cloth drapes, assuming ladder to hay loft is in the stall, though it isn’t visible in any shots.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560000" y="756000"/>
            <a:ext cx="3526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3: Vestibule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Wicker basket hanging from prop (visible on the left hand side of previous image).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Straw bales with throws and duvets over them (shown here on the right of frame).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4: Safe Room Entrance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Most shots of this are from within the safe room looking out.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Mattress partially covers entrance.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Stairs lead down, but the area is flooded, water laps at the top step.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5: Seating Area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It is the area on the left half of this shot.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Comprises straw bale seating, a rug, some shelves and a colander hanging from the wall.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056000" y="756000"/>
            <a:ext cx="40305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Area 6: Mantle and Pipes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192000" y="1293480"/>
            <a:ext cx="49665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Water pipes are exposed on the wall here, leading to the trough/wash basins (which are in area 9).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A wooden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mantelpiece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 has melted candles and an electric light is fixed to the wall.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There are framed pictures above the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Apple Braille"/>
              </a:rPr>
              <a:t>mantelpiece.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364680" y="2376000"/>
            <a:ext cx="5357880" cy="32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7263</TotalTime>
  <Application>LibreOffice/6.1.5.2$Windows_X86_64 LibreOffice_project/90f8dcf33c87b3705e78202e3df5142b201bd805</Application>
  <Words>936</Words>
  <Paragraphs>176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2019-07-12T14:21:44Z</dcterms:created>
  <dc:creator>Andrew Needham</dc:creator>
  <dc:description/>
  <dc:language>en-GB</dc:language>
  <cp:lastModifiedBy/>
  <dcterms:modified xsi:type="dcterms:W3CDTF">2019-09-02T19:25:14Z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